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9" r:id="rId3"/>
    <p:sldId id="261" r:id="rId4"/>
    <p:sldId id="260" r:id="rId5"/>
    <p:sldId id="256" r:id="rId6"/>
    <p:sldId id="258" r:id="rId7"/>
    <p:sldId id="257" r:id="rId8"/>
  </p:sldIdLst>
  <p:sldSz cx="3200400" cy="1828800"/>
  <p:notesSz cx="6858000" cy="9144000"/>
  <p:embeddedFontLst>
    <p:embeddedFont>
      <p:font typeface="Arimo Bold" panose="020B0604020202020204" charset="0"/>
      <p:regular r:id="rId9"/>
    </p:embeddedFont>
    <p:embeddedFont>
      <p:font typeface="Arimo Bold Italic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ish" panose="020B0604020202020204" charset="0"/>
      <p:regular r:id="rId15"/>
    </p:embeddedFont>
    <p:embeddedFont>
      <p:font typeface="Helveticish Bold" panose="020B0604020202020204" charset="0"/>
      <p:regular r:id="rId16"/>
    </p:embeddedFont>
    <p:embeddedFont>
      <p:font typeface="Helveticish Bold Italics" panose="020B0604020202020204" charset="0"/>
      <p:regular r:id="rId17"/>
    </p:embeddedFont>
    <p:embeddedFont>
      <p:font typeface="Montserrat Classic" panose="020B0604020202020204" charset="0"/>
      <p:regular r:id="rId18"/>
    </p:embeddedFont>
    <p:embeddedFont>
      <p:font typeface="Montserrat Classic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30" d="100"/>
          <a:sy n="230" d="100"/>
        </p:scale>
        <p:origin x="85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622" r="28384"/>
          <a:stretch>
            <a:fillRect/>
          </a:stretch>
        </p:blipFill>
        <p:spPr>
          <a:xfrm>
            <a:off x="0" y="1270495"/>
            <a:ext cx="3200400" cy="558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8622" r="29689" b="90262"/>
          <a:stretch>
            <a:fillRect/>
          </a:stretch>
        </p:blipFill>
        <p:spPr>
          <a:xfrm>
            <a:off x="0" y="15424"/>
            <a:ext cx="3200400" cy="56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8622" r="29689" b="88797"/>
          <a:stretch>
            <a:fillRect/>
          </a:stretch>
        </p:blipFill>
        <p:spPr>
          <a:xfrm>
            <a:off x="0" y="1"/>
            <a:ext cx="3200400" cy="1032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8622" r="29689" b="90390"/>
          <a:stretch>
            <a:fillRect/>
          </a:stretch>
        </p:blipFill>
        <p:spPr>
          <a:xfrm>
            <a:off x="0" y="88315"/>
            <a:ext cx="3200400" cy="653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159067"/>
            <a:ext cx="3200400" cy="47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144722"/>
            <a:ext cx="3200400" cy="4762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14400" y="1491678"/>
            <a:ext cx="178055" cy="178055"/>
            <a:chOff x="0" y="0"/>
            <a:chExt cx="2118567" cy="21185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8567" cy="2118567"/>
            </a:xfrm>
            <a:custGeom>
              <a:avLst/>
              <a:gdLst/>
              <a:ahLst/>
              <a:cxnLst/>
              <a:rect l="l" t="t" r="r" b="b"/>
              <a:pathLst>
                <a:path w="2118567" h="2118567">
                  <a:moveTo>
                    <a:pt x="0" y="0"/>
                  </a:moveTo>
                  <a:lnTo>
                    <a:pt x="2118567" y="0"/>
                  </a:lnTo>
                  <a:lnTo>
                    <a:pt x="2118567" y="2118567"/>
                  </a:lnTo>
                  <a:lnTo>
                    <a:pt x="0" y="21185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3105" y="1514429"/>
            <a:ext cx="140644" cy="1406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14049" b="1796"/>
          <a:stretch>
            <a:fillRect/>
          </a:stretch>
        </p:blipFill>
        <p:spPr>
          <a:xfrm>
            <a:off x="88500" y="412942"/>
            <a:ext cx="3023400" cy="67264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73006" y="1709006"/>
            <a:ext cx="660842" cy="7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"/>
              </a:lnSpc>
            </a:pPr>
            <a:r>
              <a:rPr lang="en-US" sz="307" dirty="0">
                <a:latin typeface="Arimo Bold"/>
              </a:rPr>
              <a:t>Scan me to</a:t>
            </a:r>
          </a:p>
          <a:p>
            <a:pPr algn="ctr">
              <a:lnSpc>
                <a:spcPts val="298"/>
              </a:lnSpc>
            </a:pPr>
            <a:r>
              <a:rPr lang="en-US" sz="307" dirty="0">
                <a:latin typeface="Arimo Bold"/>
              </a:rPr>
              <a:t> learn more!!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204217"/>
            <a:ext cx="3200400" cy="7391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C2080-8EE2-47DC-A0E0-9EA75F2358BF}"/>
              </a:ext>
            </a:extLst>
          </p:cNvPr>
          <p:cNvGrpSpPr/>
          <p:nvPr/>
        </p:nvGrpSpPr>
        <p:grpSpPr>
          <a:xfrm>
            <a:off x="109583" y="1285132"/>
            <a:ext cx="893844" cy="295573"/>
            <a:chOff x="226084" y="1283336"/>
            <a:chExt cx="893844" cy="295573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15833890-55A7-4EA7-B690-77A58922D090}"/>
                </a:ext>
              </a:extLst>
            </p:cNvPr>
            <p:cNvSpPr/>
            <p:nvPr/>
          </p:nvSpPr>
          <p:spPr>
            <a:xfrm>
              <a:off x="381000" y="1283336"/>
              <a:ext cx="609600" cy="295573"/>
            </a:xfrm>
            <a:prstGeom prst="wedgeEllipseCallou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10BB56-AD07-4EC1-83B1-7E6556A88AE6}"/>
                </a:ext>
              </a:extLst>
            </p:cNvPr>
            <p:cNvSpPr txBox="1"/>
            <p:nvPr/>
          </p:nvSpPr>
          <p:spPr>
            <a:xfrm>
              <a:off x="226084" y="1292622"/>
              <a:ext cx="893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The PCC Future </a:t>
              </a:r>
            </a:p>
            <a:p>
              <a:pPr algn="ctr"/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is so Bright You </a:t>
              </a:r>
            </a:p>
            <a:p>
              <a:pPr algn="ctr"/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Gotta Wear Shades </a:t>
              </a:r>
            </a:p>
          </p:txBody>
        </p:sp>
      </p:grpSp>
      <p:pic>
        <p:nvPicPr>
          <p:cNvPr id="27" name="Picture 26" descr="A picture containing flower, plant, vector graphics&#10;&#10;Description automatically generated">
            <a:extLst>
              <a:ext uri="{FF2B5EF4-FFF2-40B4-BE49-F238E27FC236}">
                <a16:creationId xmlns:a16="http://schemas.microsoft.com/office/drawing/2014/main" id="{760BB29E-9F35-457B-9408-81C6E7914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624">
            <a:off x="-4403" y="142647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4178" y="138635"/>
            <a:ext cx="3008634" cy="1618622"/>
          </a:xfrm>
          <a:prstGeom prst="rect">
            <a:avLst/>
          </a:prstGeom>
          <a:solidFill>
            <a:srgbClr val="FEFEFD"/>
          </a:solidFill>
        </p:spPr>
      </p:sp>
      <p:grpSp>
        <p:nvGrpSpPr>
          <p:cNvPr id="3" name="Group 3"/>
          <p:cNvGrpSpPr/>
          <p:nvPr/>
        </p:nvGrpSpPr>
        <p:grpSpPr>
          <a:xfrm>
            <a:off x="1264962" y="1516142"/>
            <a:ext cx="948649" cy="169503"/>
            <a:chOff x="0" y="0"/>
            <a:chExt cx="1913890" cy="3419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341972"/>
            </a:xfrm>
            <a:custGeom>
              <a:avLst/>
              <a:gdLst/>
              <a:ahLst/>
              <a:cxnLst/>
              <a:rect l="l" t="t" r="r" b="b"/>
              <a:pathLst>
                <a:path w="1913890" h="341972">
                  <a:moveTo>
                    <a:pt x="0" y="0"/>
                  </a:moveTo>
                  <a:lnTo>
                    <a:pt x="1913890" y="0"/>
                  </a:lnTo>
                  <a:lnTo>
                    <a:pt x="1913890" y="341972"/>
                  </a:lnTo>
                  <a:lnTo>
                    <a:pt x="0" y="341972"/>
                  </a:lnTo>
                  <a:close/>
                </a:path>
              </a:pathLst>
            </a:custGeom>
            <a:solidFill>
              <a:srgbClr val="FEFEF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828" r="5828" b="27838"/>
          <a:stretch>
            <a:fillRect/>
          </a:stretch>
        </p:blipFill>
        <p:spPr>
          <a:xfrm>
            <a:off x="2412214" y="90483"/>
            <a:ext cx="189806" cy="1255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73099" r="605" b="507"/>
          <a:stretch>
            <a:fillRect/>
          </a:stretch>
        </p:blipFill>
        <p:spPr>
          <a:xfrm>
            <a:off x="2602021" y="90483"/>
            <a:ext cx="515808" cy="1109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1742" y="447375"/>
            <a:ext cx="2906087" cy="128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Knowledge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Gain knowledge about postal products, services, procedures, and    tools to improve mail quality, as well as earn a professional certificate.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Innovative Ideas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Learn about promotions and incentives that raise awareness of innovative mail uses.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Expert Advice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Hear about how to integrate and expand your marketing through the mail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New Sources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Find new sources for acquiring mailing lists.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Networking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Network with other mailers, business mail service providers, and USPS executives and hear first-hand from others about how they use mail to be more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efficient and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profitable, as well as face the same challenges you face.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Best Practices 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Leverage best practices to improve mailing effectiveness and efficiency.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Free Membership – Join Us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at </a:t>
            </a:r>
            <a:r>
              <a:rPr lang="en-US" sz="580" u="sng" dirty="0">
                <a:solidFill>
                  <a:srgbClr val="5271FF"/>
                </a:solidFill>
                <a:latin typeface="Helveticish"/>
              </a:rPr>
              <a:t>http://www.socalpcc.org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26540" b="18369"/>
          <a:stretch>
            <a:fillRect/>
          </a:stretch>
        </p:blipFill>
        <p:spPr>
          <a:xfrm>
            <a:off x="-61766" y="1685646"/>
            <a:ext cx="331886" cy="1432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911" y="21716"/>
            <a:ext cx="419140" cy="26833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58727" y="1718945"/>
            <a:ext cx="3200400" cy="6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"/>
              </a:lnSpc>
            </a:pPr>
            <a:r>
              <a:rPr lang="en-US" sz="399" spc="47" dirty="0">
                <a:solidFill>
                  <a:srgbClr val="FFFFFF"/>
                </a:solidFill>
                <a:latin typeface="Montserrat Classic"/>
              </a:rPr>
              <a:t>GET CONNECTED AND GROW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35341" y="291475"/>
            <a:ext cx="3177014" cy="14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3"/>
              </a:lnSpc>
            </a:pPr>
            <a:r>
              <a:rPr lang="en-US" sz="902" spc="90" dirty="0">
                <a:solidFill>
                  <a:srgbClr val="1D324B"/>
                </a:solidFill>
                <a:latin typeface="Montserrat Classic Bold"/>
              </a:rPr>
              <a:t> VALUE OF BECOMING A PCC MEMBER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883" y="61270"/>
            <a:ext cx="3008634" cy="160973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2220" t="28797" r="12220" b="24619"/>
          <a:stretch>
            <a:fillRect/>
          </a:stretch>
        </p:blipFill>
        <p:spPr>
          <a:xfrm>
            <a:off x="104178" y="1545422"/>
            <a:ext cx="1894876" cy="125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66726" y="1501502"/>
            <a:ext cx="948649" cy="169503"/>
            <a:chOff x="0" y="0"/>
            <a:chExt cx="1913890" cy="3419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341972"/>
            </a:xfrm>
            <a:custGeom>
              <a:avLst/>
              <a:gdLst/>
              <a:ahLst/>
              <a:cxnLst/>
              <a:rect l="l" t="t" r="r" b="b"/>
              <a:pathLst>
                <a:path w="1913890" h="341972">
                  <a:moveTo>
                    <a:pt x="0" y="0"/>
                  </a:moveTo>
                  <a:lnTo>
                    <a:pt x="1913890" y="0"/>
                  </a:lnTo>
                  <a:lnTo>
                    <a:pt x="1913890" y="341972"/>
                  </a:lnTo>
                  <a:lnTo>
                    <a:pt x="0" y="341972"/>
                  </a:lnTo>
                  <a:close/>
                </a:path>
              </a:pathLst>
            </a:custGeom>
            <a:solidFill>
              <a:srgbClr val="FEFE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5828" r="5828" b="27838"/>
          <a:stretch>
            <a:fillRect/>
          </a:stretch>
        </p:blipFill>
        <p:spPr>
          <a:xfrm>
            <a:off x="2380758" y="1530782"/>
            <a:ext cx="189806" cy="1255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73099" r="2204" b="507"/>
          <a:stretch>
            <a:fillRect/>
          </a:stretch>
        </p:blipFill>
        <p:spPr>
          <a:xfrm>
            <a:off x="2597003" y="1530782"/>
            <a:ext cx="507514" cy="1109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0065" y="590249"/>
            <a:ext cx="946408" cy="47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856" lvl="1" indent="-75928">
              <a:lnSpc>
                <a:spcPts val="984"/>
              </a:lnSpc>
              <a:buFont typeface="Arial"/>
              <a:buChar char="•"/>
            </a:pPr>
            <a:r>
              <a:rPr lang="en-US" sz="703" dirty="0">
                <a:solidFill>
                  <a:srgbClr val="000000"/>
                </a:solidFill>
                <a:latin typeface="Helveticish Bold Italics"/>
              </a:rPr>
              <a:t>Knowledge</a:t>
            </a:r>
            <a:r>
              <a:rPr lang="en-US" sz="703" dirty="0">
                <a:solidFill>
                  <a:srgbClr val="000000"/>
                </a:solidFill>
                <a:latin typeface="Helveticish Bold"/>
              </a:rPr>
              <a:t> </a:t>
            </a:r>
          </a:p>
          <a:p>
            <a:pPr marL="151856" lvl="1" indent="-75928">
              <a:lnSpc>
                <a:spcPts val="984"/>
              </a:lnSpc>
              <a:buFont typeface="Arial"/>
              <a:buChar char="•"/>
            </a:pPr>
            <a:r>
              <a:rPr lang="en-US" sz="703" dirty="0">
                <a:solidFill>
                  <a:srgbClr val="000000"/>
                </a:solidFill>
                <a:latin typeface="Helveticish Bold Italics"/>
              </a:rPr>
              <a:t>Innovative Ideas</a:t>
            </a:r>
            <a:r>
              <a:rPr lang="en-US" sz="703" dirty="0">
                <a:solidFill>
                  <a:srgbClr val="000000"/>
                </a:solidFill>
                <a:latin typeface="Helveticish Bold"/>
              </a:rPr>
              <a:t> </a:t>
            </a:r>
          </a:p>
          <a:p>
            <a:pPr marL="151856" lvl="1" indent="-75928">
              <a:lnSpc>
                <a:spcPts val="984"/>
              </a:lnSpc>
              <a:buFont typeface="Arial"/>
              <a:buChar char="•"/>
            </a:pPr>
            <a:r>
              <a:rPr lang="en-US" sz="703" dirty="0">
                <a:solidFill>
                  <a:srgbClr val="000000"/>
                </a:solidFill>
                <a:latin typeface="Helveticish Bold Italics"/>
              </a:rPr>
              <a:t>Expert Advice</a:t>
            </a:r>
            <a:r>
              <a:rPr lang="en-US" sz="703" dirty="0">
                <a:solidFill>
                  <a:srgbClr val="000000"/>
                </a:solidFill>
                <a:latin typeface="Helveticish Bold"/>
              </a:rPr>
              <a:t>  </a:t>
            </a:r>
          </a:p>
          <a:p>
            <a:pPr marL="151856" lvl="1" indent="-75928">
              <a:lnSpc>
                <a:spcPts val="984"/>
              </a:lnSpc>
              <a:buFont typeface="Arial"/>
              <a:buChar char="•"/>
            </a:pPr>
            <a:r>
              <a:rPr lang="en-US" sz="703" dirty="0">
                <a:solidFill>
                  <a:srgbClr val="000000"/>
                </a:solidFill>
                <a:latin typeface="Helveticish Bold Italics"/>
              </a:rPr>
              <a:t>Free Membership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26540" b="18369"/>
          <a:stretch>
            <a:fillRect/>
          </a:stretch>
        </p:blipFill>
        <p:spPr>
          <a:xfrm>
            <a:off x="-35341" y="1685579"/>
            <a:ext cx="331886" cy="1432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58727" y="1718945"/>
            <a:ext cx="3200400" cy="6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"/>
              </a:lnSpc>
            </a:pPr>
            <a:r>
              <a:rPr lang="en-US" sz="399" spc="47" dirty="0">
                <a:solidFill>
                  <a:srgbClr val="FFFFFF"/>
                </a:solidFill>
                <a:latin typeface="Montserrat Classic"/>
              </a:rPr>
              <a:t>GET CONNECTED AND GROW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35341" y="98902"/>
            <a:ext cx="3177014" cy="16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02" spc="100" dirty="0">
                <a:solidFill>
                  <a:srgbClr val="1D324B"/>
                </a:solidFill>
                <a:latin typeface="Montserrat Classic Bold"/>
              </a:rPr>
              <a:t> VALUE OF BECOMING A PCC MEMBER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89969" y="486669"/>
            <a:ext cx="961191" cy="553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7"/>
              </a:lnSpc>
            </a:pPr>
            <a:endParaRPr dirty="0"/>
          </a:p>
          <a:p>
            <a:pPr marL="151130" lvl="1" indent="-75565">
              <a:lnSpc>
                <a:spcPts val="980"/>
              </a:lnSpc>
              <a:buFont typeface="Arial"/>
              <a:buChar char="•"/>
            </a:pPr>
            <a:r>
              <a:rPr lang="en-US" sz="700" dirty="0">
                <a:solidFill>
                  <a:srgbClr val="000000"/>
                </a:solidFill>
                <a:latin typeface="Helveticish Bold Italics"/>
              </a:rPr>
              <a:t>New Sources</a:t>
            </a:r>
            <a:r>
              <a:rPr lang="en-US" sz="700" dirty="0">
                <a:solidFill>
                  <a:srgbClr val="000000"/>
                </a:solidFill>
                <a:latin typeface="Helveticish Bold"/>
              </a:rPr>
              <a:t> </a:t>
            </a:r>
          </a:p>
          <a:p>
            <a:pPr marL="151130" lvl="1" indent="-75565">
              <a:lnSpc>
                <a:spcPts val="980"/>
              </a:lnSpc>
              <a:buFont typeface="Arial"/>
              <a:buChar char="•"/>
            </a:pPr>
            <a:r>
              <a:rPr lang="en-US" sz="700" dirty="0">
                <a:solidFill>
                  <a:srgbClr val="000000"/>
                </a:solidFill>
                <a:latin typeface="Helveticish Bold Italics"/>
              </a:rPr>
              <a:t>Networking</a:t>
            </a:r>
            <a:r>
              <a:rPr lang="en-US" sz="700" dirty="0">
                <a:solidFill>
                  <a:srgbClr val="000000"/>
                </a:solidFill>
                <a:latin typeface="Helveticish Bold"/>
              </a:rPr>
              <a:t> </a:t>
            </a:r>
          </a:p>
          <a:p>
            <a:pPr marL="151130" lvl="1" indent="-75565">
              <a:lnSpc>
                <a:spcPts val="980"/>
              </a:lnSpc>
              <a:buFont typeface="Arial"/>
              <a:buChar char="•"/>
            </a:pPr>
            <a:r>
              <a:rPr lang="en-US" sz="700" dirty="0">
                <a:solidFill>
                  <a:srgbClr val="000000"/>
                </a:solidFill>
                <a:latin typeface="Helveticish Bold Italics"/>
              </a:rPr>
              <a:t>Best Practices </a:t>
            </a:r>
          </a:p>
          <a:p>
            <a:pPr>
              <a:lnSpc>
                <a:spcPts val="777"/>
              </a:lnSpc>
            </a:pPr>
            <a:endParaRPr lang="en-US" sz="700" dirty="0">
              <a:solidFill>
                <a:srgbClr val="000000"/>
              </a:solidFill>
              <a:latin typeface="Helveticish Bold Itali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7482" y="483420"/>
            <a:ext cx="765436" cy="76543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25453" y="1325690"/>
            <a:ext cx="549494" cy="17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"/>
              </a:lnSpc>
            </a:pPr>
            <a:r>
              <a:rPr lang="en-US" sz="707" dirty="0">
                <a:solidFill>
                  <a:srgbClr val="000000"/>
                </a:solidFill>
                <a:latin typeface="Helveticish Bold Italics"/>
              </a:rPr>
              <a:t>Scan me to</a:t>
            </a:r>
          </a:p>
          <a:p>
            <a:pPr algn="ctr">
              <a:lnSpc>
                <a:spcPts val="686"/>
              </a:lnSpc>
            </a:pPr>
            <a:r>
              <a:rPr lang="en-US" sz="707" dirty="0">
                <a:solidFill>
                  <a:srgbClr val="000000"/>
                </a:solidFill>
                <a:latin typeface="Helveticish Bold Italics"/>
              </a:rPr>
              <a:t> learn more!!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622" r="28384"/>
          <a:stretch>
            <a:fillRect/>
          </a:stretch>
        </p:blipFill>
        <p:spPr>
          <a:xfrm>
            <a:off x="0" y="1273056"/>
            <a:ext cx="3200400" cy="558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8622" r="29689" b="90262"/>
          <a:stretch>
            <a:fillRect/>
          </a:stretch>
        </p:blipFill>
        <p:spPr>
          <a:xfrm>
            <a:off x="0" y="0"/>
            <a:ext cx="3200400" cy="56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8622" r="29689" b="88797"/>
          <a:stretch>
            <a:fillRect/>
          </a:stretch>
        </p:blipFill>
        <p:spPr>
          <a:xfrm>
            <a:off x="0" y="23812"/>
            <a:ext cx="3200400" cy="645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8622" r="29689" b="90390"/>
          <a:stretch>
            <a:fillRect/>
          </a:stretch>
        </p:blipFill>
        <p:spPr>
          <a:xfrm>
            <a:off x="0" y="88315"/>
            <a:ext cx="3200400" cy="553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143643"/>
            <a:ext cx="3200400" cy="47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182880"/>
            <a:ext cx="3200400" cy="47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61917"/>
            <a:ext cx="3087832" cy="80179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160F0A5-FEB7-42C8-A133-15FAD3DE30C4}"/>
              </a:ext>
            </a:extLst>
          </p:cNvPr>
          <p:cNvGrpSpPr/>
          <p:nvPr/>
        </p:nvGrpSpPr>
        <p:grpSpPr>
          <a:xfrm>
            <a:off x="159944" y="1290417"/>
            <a:ext cx="893844" cy="295573"/>
            <a:chOff x="238878" y="1283336"/>
            <a:chExt cx="893844" cy="295573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437C7CCE-D2E4-4FA2-AE80-F449B4F49043}"/>
                </a:ext>
              </a:extLst>
            </p:cNvPr>
            <p:cNvSpPr/>
            <p:nvPr/>
          </p:nvSpPr>
          <p:spPr>
            <a:xfrm>
              <a:off x="381000" y="1283336"/>
              <a:ext cx="609600" cy="295573"/>
            </a:xfrm>
            <a:prstGeom prst="wedgeEllipseCallou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80BCAE-AE4F-4842-B1B7-A0A79E9FFD32}"/>
                </a:ext>
              </a:extLst>
            </p:cNvPr>
            <p:cNvSpPr txBox="1"/>
            <p:nvPr/>
          </p:nvSpPr>
          <p:spPr>
            <a:xfrm>
              <a:off x="238878" y="1292622"/>
              <a:ext cx="893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The PCC Future </a:t>
              </a:r>
            </a:p>
            <a:p>
              <a:pPr algn="ctr"/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is so Bright You </a:t>
              </a:r>
            </a:p>
            <a:p>
              <a:pPr algn="ctr"/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Gotta Wear Shades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42BDF8-B40F-4C87-9C1B-B58619B0F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38" y="1466883"/>
            <a:ext cx="182880" cy="1943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364241-4550-4B60-A77B-21E68AED8978}"/>
              </a:ext>
            </a:extLst>
          </p:cNvPr>
          <p:cNvSpPr txBox="1"/>
          <p:nvPr/>
        </p:nvSpPr>
        <p:spPr>
          <a:xfrm>
            <a:off x="216886" y="1637371"/>
            <a:ext cx="161748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me to</a:t>
            </a:r>
          </a:p>
          <a:p>
            <a:pPr algn="ctr"/>
            <a:r>
              <a:rPr lang="en-US" sz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 more!!</a:t>
            </a:r>
          </a:p>
        </p:txBody>
      </p:sp>
      <p:pic>
        <p:nvPicPr>
          <p:cNvPr id="23" name="Picture 22" descr="A picture containing flower, plant, vector graphics&#10;&#10;Description automatically generated">
            <a:extLst>
              <a:ext uri="{FF2B5EF4-FFF2-40B4-BE49-F238E27FC236}">
                <a16:creationId xmlns:a16="http://schemas.microsoft.com/office/drawing/2014/main" id="{10FE09AE-4433-4922-85DF-654413A81F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624">
            <a:off x="-6412" y="1417320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969" r="28731"/>
          <a:stretch>
            <a:fillRect/>
          </a:stretch>
        </p:blipFill>
        <p:spPr>
          <a:xfrm>
            <a:off x="0" y="1261344"/>
            <a:ext cx="3200400" cy="5674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8622" r="29689" b="90262"/>
          <a:stretch>
            <a:fillRect/>
          </a:stretch>
        </p:blipFill>
        <p:spPr>
          <a:xfrm>
            <a:off x="0" y="0"/>
            <a:ext cx="3200400" cy="56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8622" r="29689" b="88797"/>
          <a:stretch>
            <a:fillRect/>
          </a:stretch>
        </p:blipFill>
        <p:spPr>
          <a:xfrm>
            <a:off x="0" y="23812"/>
            <a:ext cx="3200400" cy="645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8622" r="29689" b="90390"/>
          <a:stretch>
            <a:fillRect/>
          </a:stretch>
        </p:blipFill>
        <p:spPr>
          <a:xfrm>
            <a:off x="0" y="88315"/>
            <a:ext cx="3200400" cy="553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143643"/>
            <a:ext cx="3200400" cy="47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182880"/>
            <a:ext cx="3200400" cy="4762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16401" y="1530942"/>
            <a:ext cx="178055" cy="178055"/>
            <a:chOff x="0" y="0"/>
            <a:chExt cx="2118567" cy="21185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8567" cy="2118567"/>
            </a:xfrm>
            <a:custGeom>
              <a:avLst/>
              <a:gdLst/>
              <a:ahLst/>
              <a:cxnLst/>
              <a:rect l="l" t="t" r="r" b="b"/>
              <a:pathLst>
                <a:path w="2118567" h="2118567">
                  <a:moveTo>
                    <a:pt x="0" y="0"/>
                  </a:moveTo>
                  <a:lnTo>
                    <a:pt x="2118567" y="0"/>
                  </a:lnTo>
                  <a:lnTo>
                    <a:pt x="2118567" y="2118567"/>
                  </a:lnTo>
                  <a:lnTo>
                    <a:pt x="0" y="21185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5107" y="1549648"/>
            <a:ext cx="138634" cy="1406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622" y="434237"/>
            <a:ext cx="3033737" cy="78774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-160724" y="1309386"/>
            <a:ext cx="1315486" cy="209687"/>
            <a:chOff x="0" y="0"/>
            <a:chExt cx="1753982" cy="27958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0"/>
              <a:ext cx="1694842" cy="91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"/>
                </a:lnSpc>
              </a:pPr>
              <a:r>
                <a:rPr lang="en-US" sz="377" spc="47" dirty="0">
                  <a:solidFill>
                    <a:srgbClr val="FFFFFF"/>
                  </a:solidFill>
                  <a:latin typeface="Arimo Bold"/>
                </a:rPr>
                <a:t>  Celebrating 60 Years of the PCC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01943" y="93860"/>
              <a:ext cx="743730" cy="101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"/>
                </a:lnSpc>
              </a:pPr>
              <a:r>
                <a:rPr lang="en-US" sz="548" spc="38" dirty="0">
                  <a:solidFill>
                    <a:srgbClr val="FFFFFF"/>
                  </a:solidFill>
                  <a:latin typeface="Vidaloka Bold"/>
                </a:rPr>
                <a:t>1961 - 2021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7800" y="203759"/>
              <a:ext cx="1666182" cy="75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"/>
                </a:lnSpc>
              </a:pPr>
              <a:r>
                <a:rPr lang="en-US" sz="388" spc="48" dirty="0">
                  <a:solidFill>
                    <a:srgbClr val="FFFFFF"/>
                  </a:solidFill>
                  <a:latin typeface="Arimo Bold"/>
                </a:rPr>
                <a:t> </a:t>
              </a:r>
              <a:r>
                <a:rPr lang="en-US" sz="388" spc="48" dirty="0">
                  <a:solidFill>
                    <a:srgbClr val="FFFFFF"/>
                  </a:solidFill>
                  <a:latin typeface="Arimo Bold Italics"/>
                </a:rPr>
                <a:t> Get Connected and Grow! 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2880" y="1727346"/>
            <a:ext cx="660842" cy="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"/>
              </a:lnSpc>
            </a:pPr>
            <a:r>
              <a:rPr lang="en-US" sz="307" dirty="0">
                <a:solidFill>
                  <a:srgbClr val="FEFEFD"/>
                </a:solidFill>
                <a:latin typeface="Arimo Bold"/>
              </a:rPr>
              <a:t>Scan me to</a:t>
            </a:r>
          </a:p>
          <a:p>
            <a:pPr algn="ctr">
              <a:lnSpc>
                <a:spcPts val="298"/>
              </a:lnSpc>
            </a:pPr>
            <a:r>
              <a:rPr lang="en-US" sz="307" dirty="0">
                <a:solidFill>
                  <a:srgbClr val="FEFEFD"/>
                </a:solidFill>
                <a:latin typeface="Arimo Bold"/>
              </a:rPr>
              <a:t> learn more!!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4178" y="138635"/>
            <a:ext cx="3008634" cy="1618622"/>
          </a:xfrm>
          <a:prstGeom prst="rect">
            <a:avLst/>
          </a:prstGeom>
          <a:solidFill>
            <a:srgbClr val="FEFEFD"/>
          </a:solidFill>
        </p:spPr>
      </p:sp>
      <p:grpSp>
        <p:nvGrpSpPr>
          <p:cNvPr id="3" name="Group 3"/>
          <p:cNvGrpSpPr/>
          <p:nvPr/>
        </p:nvGrpSpPr>
        <p:grpSpPr>
          <a:xfrm>
            <a:off x="1264962" y="1516142"/>
            <a:ext cx="948649" cy="169503"/>
            <a:chOff x="0" y="0"/>
            <a:chExt cx="1913890" cy="3419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341972"/>
            </a:xfrm>
            <a:custGeom>
              <a:avLst/>
              <a:gdLst/>
              <a:ahLst/>
              <a:cxnLst/>
              <a:rect l="l" t="t" r="r" b="b"/>
              <a:pathLst>
                <a:path w="1913890" h="341972">
                  <a:moveTo>
                    <a:pt x="0" y="0"/>
                  </a:moveTo>
                  <a:lnTo>
                    <a:pt x="1913890" y="0"/>
                  </a:lnTo>
                  <a:lnTo>
                    <a:pt x="1913890" y="341972"/>
                  </a:lnTo>
                  <a:lnTo>
                    <a:pt x="0" y="341972"/>
                  </a:lnTo>
                  <a:close/>
                </a:path>
              </a:pathLst>
            </a:custGeom>
            <a:solidFill>
              <a:srgbClr val="FEFEF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828" r="5828" b="27838"/>
          <a:stretch>
            <a:fillRect/>
          </a:stretch>
        </p:blipFill>
        <p:spPr>
          <a:xfrm>
            <a:off x="211742" y="75843"/>
            <a:ext cx="189806" cy="1255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73099" r="605" b="507"/>
          <a:stretch>
            <a:fillRect/>
          </a:stretch>
        </p:blipFill>
        <p:spPr>
          <a:xfrm>
            <a:off x="401548" y="75843"/>
            <a:ext cx="515808" cy="1109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1742" y="447375"/>
            <a:ext cx="2906087" cy="128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Knowledge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Gain knowledge about postal products, services, procedures, and    tools to improve mail quality, as well as earn a professional certificate.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Innovative Ideas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Learn about promotions and incentives that raise awareness of innovative mail uses.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Expert Advice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Hear about how to integrate and expand your marketing through the mail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New Sources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Find new sources for acquiring mailing lists.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Networking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Network with other mailers, business mail service providers, and USPS executives and hear first-hand from others about how they use mail to be more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efficient and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profitable, as well as face the same challenges you face.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Best Practices </a:t>
            </a:r>
            <a:r>
              <a:rPr lang="en-US" sz="580" dirty="0">
                <a:solidFill>
                  <a:srgbClr val="000000"/>
                </a:solidFill>
                <a:latin typeface="Helveticish Bold"/>
              </a:rPr>
              <a:t>–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Leverage best practices to improve mailing effectiveness and efficiency.</a:t>
            </a:r>
          </a:p>
          <a:p>
            <a:pPr marL="125222" lvl="1" indent="-62611">
              <a:lnSpc>
                <a:spcPts val="812"/>
              </a:lnSpc>
              <a:buFont typeface="Arial"/>
              <a:buChar char="•"/>
            </a:pPr>
            <a:r>
              <a:rPr lang="en-US" sz="580" dirty="0">
                <a:solidFill>
                  <a:srgbClr val="000000"/>
                </a:solidFill>
                <a:latin typeface="Helveticish Bold Italics"/>
              </a:rPr>
              <a:t>Free Membership – Join Us </a:t>
            </a:r>
            <a:r>
              <a:rPr lang="en-US" sz="580" dirty="0">
                <a:solidFill>
                  <a:srgbClr val="000000"/>
                </a:solidFill>
                <a:latin typeface="Helveticish"/>
              </a:rPr>
              <a:t>at </a:t>
            </a:r>
            <a:r>
              <a:rPr lang="en-US" sz="580" u="sng" dirty="0">
                <a:solidFill>
                  <a:srgbClr val="5271FF"/>
                </a:solidFill>
                <a:latin typeface="Helveticish"/>
              </a:rPr>
              <a:t>http://www.socalpcc.org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26540" b="18369"/>
          <a:stretch>
            <a:fillRect/>
          </a:stretch>
        </p:blipFill>
        <p:spPr>
          <a:xfrm>
            <a:off x="-61766" y="1685646"/>
            <a:ext cx="331886" cy="14322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8727" y="1718945"/>
            <a:ext cx="3200400" cy="6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"/>
              </a:lnSpc>
            </a:pPr>
            <a:r>
              <a:rPr lang="en-US" sz="399" spc="47" dirty="0">
                <a:solidFill>
                  <a:srgbClr val="FFFFFF"/>
                </a:solidFill>
                <a:latin typeface="Montserrat Classic"/>
              </a:rPr>
              <a:t>GET CONNECTED AND GROW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35341" y="291475"/>
            <a:ext cx="3177014" cy="14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3"/>
              </a:lnSpc>
            </a:pPr>
            <a:r>
              <a:rPr lang="en-US" sz="902" spc="90" dirty="0">
                <a:solidFill>
                  <a:srgbClr val="1D324B"/>
                </a:solidFill>
                <a:latin typeface="Montserrat Classic Bold"/>
              </a:rPr>
              <a:t> VALUE OF BECOMING A PCC MEMBER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622" r="28384"/>
          <a:stretch>
            <a:fillRect/>
          </a:stretch>
        </p:blipFill>
        <p:spPr>
          <a:xfrm>
            <a:off x="0" y="1270495"/>
            <a:ext cx="3200400" cy="558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8622" r="29689" b="90262"/>
          <a:stretch>
            <a:fillRect/>
          </a:stretch>
        </p:blipFill>
        <p:spPr>
          <a:xfrm>
            <a:off x="0" y="15424"/>
            <a:ext cx="3200400" cy="56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8622" r="29689" b="88797"/>
          <a:stretch>
            <a:fillRect/>
          </a:stretch>
        </p:blipFill>
        <p:spPr>
          <a:xfrm>
            <a:off x="0" y="1"/>
            <a:ext cx="3200400" cy="1032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8622" r="29689" b="90390"/>
          <a:stretch>
            <a:fillRect/>
          </a:stretch>
        </p:blipFill>
        <p:spPr>
          <a:xfrm>
            <a:off x="0" y="88315"/>
            <a:ext cx="3200400" cy="653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159067"/>
            <a:ext cx="3200400" cy="47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144722"/>
            <a:ext cx="3200400" cy="4762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16401" y="1530942"/>
            <a:ext cx="178055" cy="178055"/>
            <a:chOff x="0" y="0"/>
            <a:chExt cx="2118567" cy="21185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8567" cy="2118567"/>
            </a:xfrm>
            <a:custGeom>
              <a:avLst/>
              <a:gdLst/>
              <a:ahLst/>
              <a:cxnLst/>
              <a:rect l="l" t="t" r="r" b="b"/>
              <a:pathLst>
                <a:path w="2118567" h="2118567">
                  <a:moveTo>
                    <a:pt x="0" y="0"/>
                  </a:moveTo>
                  <a:lnTo>
                    <a:pt x="2118567" y="0"/>
                  </a:lnTo>
                  <a:lnTo>
                    <a:pt x="2118567" y="2118567"/>
                  </a:lnTo>
                  <a:lnTo>
                    <a:pt x="0" y="21185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5107" y="1549648"/>
            <a:ext cx="140644" cy="1406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14049" b="1796"/>
          <a:stretch>
            <a:fillRect/>
          </a:stretch>
        </p:blipFill>
        <p:spPr>
          <a:xfrm>
            <a:off x="88500" y="412942"/>
            <a:ext cx="3023400" cy="67264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-160724" y="1309386"/>
            <a:ext cx="1315486" cy="209687"/>
            <a:chOff x="0" y="0"/>
            <a:chExt cx="1753982" cy="27958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0"/>
              <a:ext cx="1694842" cy="91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"/>
                </a:lnSpc>
              </a:pPr>
              <a:r>
                <a:rPr lang="en-US" sz="377" spc="47" dirty="0">
                  <a:solidFill>
                    <a:srgbClr val="FFFFFF"/>
                  </a:solidFill>
                  <a:latin typeface="Arimo Bold"/>
                </a:rPr>
                <a:t>  Celebrating 60 Years of the PCC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01943" y="93860"/>
              <a:ext cx="743730" cy="101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"/>
                </a:lnSpc>
              </a:pPr>
              <a:r>
                <a:rPr lang="en-US" sz="548" spc="38" dirty="0">
                  <a:solidFill>
                    <a:srgbClr val="FFFFFF"/>
                  </a:solidFill>
                  <a:latin typeface="Vidaloka Bold"/>
                </a:rPr>
                <a:t>1961 - 2021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7800" y="203759"/>
              <a:ext cx="1666182" cy="75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"/>
                </a:lnSpc>
              </a:pPr>
              <a:r>
                <a:rPr lang="en-US" sz="388" spc="48" dirty="0">
                  <a:solidFill>
                    <a:srgbClr val="FFFFFF"/>
                  </a:solidFill>
                  <a:latin typeface="Arimo Bold"/>
                </a:rPr>
                <a:t> </a:t>
              </a:r>
              <a:r>
                <a:rPr lang="en-US" sz="388" spc="48" dirty="0">
                  <a:solidFill>
                    <a:srgbClr val="FFFFFF"/>
                  </a:solidFill>
                  <a:latin typeface="Arimo Bold Italics"/>
                </a:rPr>
                <a:t> Get Connected and Grow! 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2880" y="1727346"/>
            <a:ext cx="660842" cy="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"/>
              </a:lnSpc>
            </a:pPr>
            <a:r>
              <a:rPr lang="en-US" sz="307" dirty="0">
                <a:solidFill>
                  <a:srgbClr val="FEFEFD"/>
                </a:solidFill>
                <a:latin typeface="Arimo Bold"/>
              </a:rPr>
              <a:t>Scan me to</a:t>
            </a:r>
          </a:p>
          <a:p>
            <a:pPr algn="ctr">
              <a:lnSpc>
                <a:spcPts val="298"/>
              </a:lnSpc>
            </a:pPr>
            <a:r>
              <a:rPr lang="en-US" sz="307" dirty="0">
                <a:solidFill>
                  <a:srgbClr val="FEFEFD"/>
                </a:solidFill>
                <a:latin typeface="Arimo Bold"/>
              </a:rPr>
              <a:t> learn more!!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l="28622" r="29689" b="91728"/>
          <a:stretch>
            <a:fillRect/>
          </a:stretch>
        </p:blipFill>
        <p:spPr>
          <a:xfrm>
            <a:off x="0" y="204217"/>
            <a:ext cx="3200400" cy="739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406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Arimo Bold</vt:lpstr>
      <vt:lpstr>Arial</vt:lpstr>
      <vt:lpstr>Calibri</vt:lpstr>
      <vt:lpstr>Vidaloka Bold</vt:lpstr>
      <vt:lpstr>Helveticish Bold Italics</vt:lpstr>
      <vt:lpstr>Montserrat Classic</vt:lpstr>
      <vt:lpstr>Arimo Bold Italics</vt:lpstr>
      <vt:lpstr>Helveticish Bold</vt:lpstr>
      <vt:lpstr>Montserrat Classic Bold</vt:lpstr>
      <vt:lpstr>Helveticish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PCC Business Card Template</dc:title>
  <dc:creator>Barger, Sharon A - Washington, DC</dc:creator>
  <cp:lastModifiedBy>Caldwell, Judy - Washington, DC</cp:lastModifiedBy>
  <cp:revision>5</cp:revision>
  <dcterms:created xsi:type="dcterms:W3CDTF">2006-08-16T00:00:00Z</dcterms:created>
  <dcterms:modified xsi:type="dcterms:W3CDTF">2022-04-27T16:43:25Z</dcterms:modified>
  <dc:identifier>DAEsvFO8wWA</dc:identifier>
</cp:coreProperties>
</file>